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  <p:embeddedFont>
      <p:font typeface="Raleway Light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33" Type="http://schemas.openxmlformats.org/officeDocument/2006/relationships/font" Target="fonts/RalewayLight-regular.fntdata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35" Type="http://schemas.openxmlformats.org/officeDocument/2006/relationships/font" Target="fonts/RalewayLight-italic.fntdata"/><Relationship Id="rId12" Type="http://schemas.openxmlformats.org/officeDocument/2006/relationships/slide" Target="slides/slide7.xml"/><Relationship Id="rId34" Type="http://schemas.openxmlformats.org/officeDocument/2006/relationships/font" Target="fonts/RalewayLight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RalewayLight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7a6fcbc940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7a6fcbc940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7a6fcbc940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7a6fcbc940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7a6fcbc940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7a6fcbc940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7a6fcbc940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7a6fcbc940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7a6fcbc940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7a6fcbc940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7a6fcbc94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7a6fcbc94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7a6fcbc940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7a6fcbc940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7a6fcbc940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7a6fcbc940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7a6fcbc940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7a6fcbc94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7a6fcbc940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7a6fcbc940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7a6fcbc940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7a6fcbc940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7a6fcbc940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7a6fcbc940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7a6fcbc940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7a6fcbc94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7a6fcbc940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7a6fcbc940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6.png"/><Relationship Id="rId6" Type="http://schemas.openxmlformats.org/officeDocument/2006/relationships/image" Target="../media/image10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Spoken Language Recognition - Tensorflow Lite for Microcontrollers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5" y="3172900"/>
            <a:ext cx="7688100" cy="8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A simple convolutional neural network to recognize which language a person is speaking, implemented on an Arduino Nano 33 BLE Sense, with the Tensorflow Lite for Microcontrollers optimized framework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490050" y="4428450"/>
            <a:ext cx="816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Computer Science and Engineering</a:t>
            </a:r>
            <a:r>
              <a:rPr lang="en" sz="1200">
                <a:solidFill>
                  <a:srgbClr val="073763"/>
                </a:solidFill>
                <a:latin typeface="Raleway Light"/>
                <a:ea typeface="Raleway Light"/>
                <a:cs typeface="Raleway Light"/>
                <a:sym typeface="Raleway Light"/>
              </a:rPr>
              <a:t> </a:t>
            </a:r>
            <a:r>
              <a:rPr b="1" lang="en" sz="1200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project </a:t>
            </a:r>
            <a:r>
              <a:rPr lang="en" sz="1200">
                <a:solidFill>
                  <a:srgbClr val="073763"/>
                </a:solidFill>
                <a:latin typeface="Raleway Light"/>
                <a:ea typeface="Raleway Light"/>
                <a:cs typeface="Raleway Light"/>
                <a:sym typeface="Raleway Light"/>
              </a:rPr>
              <a:t>for the course: </a:t>
            </a:r>
            <a:r>
              <a:rPr b="1" lang="en" sz="1200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Hardware Architectures for Embedded and Edge AI</a:t>
            </a:r>
            <a:endParaRPr b="1" sz="1200">
              <a:solidFill>
                <a:srgbClr val="07376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89" name="Google Shape;89;p13"/>
          <p:cNvCxnSpPr/>
          <p:nvPr/>
        </p:nvCxnSpPr>
        <p:spPr>
          <a:xfrm flipH="1" rot="10800000">
            <a:off x="623700" y="4234825"/>
            <a:ext cx="7915500" cy="3090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Network</a:t>
            </a:r>
            <a:endParaRPr/>
          </a:p>
        </p:txBody>
      </p:sp>
      <p:sp>
        <p:nvSpPr>
          <p:cNvPr id="170" name="Google Shape;170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network: convolutional neural network with 1D and 2D convolutions, global average pooling and fully connected layers.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Many </a:t>
            </a:r>
            <a:r>
              <a:rPr lang="en"/>
              <a:t>designs for a convolutional neural network were tested: CNN with skip connections (concatenative and additive) demonstrated no improvement on the accuracy.</a:t>
            </a:r>
            <a:endParaRPr/>
          </a:p>
        </p:txBody>
      </p:sp>
      <p:pic>
        <p:nvPicPr>
          <p:cNvPr id="171" name="Google Shape;171;p22"/>
          <p:cNvPicPr preferRelativeResize="0"/>
          <p:nvPr/>
        </p:nvPicPr>
        <p:blipFill rotWithShape="1">
          <a:blip r:embed="rId3">
            <a:alphaModFix/>
          </a:blip>
          <a:srcRect b="-9015" l="9861" r="8164" t="0"/>
          <a:stretch/>
        </p:blipFill>
        <p:spPr>
          <a:xfrm>
            <a:off x="184199" y="3705494"/>
            <a:ext cx="8775598" cy="564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Exporting to TFLite and TFMicro</a:t>
            </a:r>
            <a:endParaRPr/>
          </a:p>
        </p:txBody>
      </p:sp>
      <p:sp>
        <p:nvSpPr>
          <p:cNvPr id="177" name="Google Shape;177;p23"/>
          <p:cNvSpPr txBox="1"/>
          <p:nvPr>
            <p:ph idx="1" type="body"/>
          </p:nvPr>
        </p:nvSpPr>
        <p:spPr>
          <a:xfrm>
            <a:off x="729450" y="2078875"/>
            <a:ext cx="4283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Post training full-integer (int8) quantization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Tensor Arena memory space </a:t>
            </a:r>
            <a:r>
              <a:rPr lang="en"/>
              <a:t>constrained the model’s size and the first 2 layers (the ones having the most parameters)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Model size: 10771 parameters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Tensor arena: 115KB memory</a:t>
            </a:r>
            <a:endParaRPr/>
          </a:p>
        </p:txBody>
      </p:sp>
      <p:pic>
        <p:nvPicPr>
          <p:cNvPr id="178" name="Google Shape;17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5226" y="1024075"/>
            <a:ext cx="3487925" cy="39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>
            <p:ph type="title"/>
          </p:nvPr>
        </p:nvSpPr>
        <p:spPr>
          <a:xfrm>
            <a:off x="727650" y="602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Model’s prediction accuracy in test sets</a:t>
            </a:r>
            <a:endParaRPr/>
          </a:p>
        </p:txBody>
      </p:sp>
      <p:pic>
        <p:nvPicPr>
          <p:cNvPr id="184" name="Google Shape;1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1313765"/>
            <a:ext cx="3453376" cy="3646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47088"/>
            <a:ext cx="4399899" cy="3613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Inference with the trained model on Arduino</a:t>
            </a:r>
            <a:endParaRPr/>
          </a:p>
        </p:txBody>
      </p:sp>
      <p:pic>
        <p:nvPicPr>
          <p:cNvPr id="191" name="Google Shape;191;p25"/>
          <p:cNvPicPr preferRelativeResize="0"/>
          <p:nvPr/>
        </p:nvPicPr>
        <p:blipFill rotWithShape="1">
          <a:blip r:embed="rId3">
            <a:alphaModFix/>
          </a:blip>
          <a:srcRect b="14845" l="0" r="0" t="20862"/>
          <a:stretch/>
        </p:blipFill>
        <p:spPr>
          <a:xfrm>
            <a:off x="2301013" y="2006250"/>
            <a:ext cx="2153675" cy="1844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5"/>
          <p:cNvPicPr preferRelativeResize="0"/>
          <p:nvPr/>
        </p:nvPicPr>
        <p:blipFill rotWithShape="1">
          <a:blip r:embed="rId4">
            <a:alphaModFix/>
          </a:blip>
          <a:srcRect b="19137" l="0" r="0" t="21596"/>
          <a:stretch/>
        </p:blipFill>
        <p:spPr>
          <a:xfrm>
            <a:off x="6653575" y="2006250"/>
            <a:ext cx="2336386" cy="184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 rotWithShape="1">
          <a:blip r:embed="rId5">
            <a:alphaModFix/>
          </a:blip>
          <a:srcRect b="12370" l="0" r="0" t="23333"/>
          <a:stretch/>
        </p:blipFill>
        <p:spPr>
          <a:xfrm>
            <a:off x="98200" y="2006250"/>
            <a:ext cx="2153675" cy="1844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5"/>
          <p:cNvPicPr preferRelativeResize="0"/>
          <p:nvPr/>
        </p:nvPicPr>
        <p:blipFill rotWithShape="1">
          <a:blip r:embed="rId6">
            <a:alphaModFix/>
          </a:blip>
          <a:srcRect b="14824" l="0" r="0" t="18276"/>
          <a:stretch/>
        </p:blipFill>
        <p:spPr>
          <a:xfrm>
            <a:off x="4503850" y="2006250"/>
            <a:ext cx="2069787" cy="184432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5"/>
          <p:cNvSpPr txBox="1"/>
          <p:nvPr/>
        </p:nvSpPr>
        <p:spPr>
          <a:xfrm>
            <a:off x="98200" y="4042425"/>
            <a:ext cx="8891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Recording audio sample &gt;&gt; Features computation &gt;&gt; TFMicro Model inference &gt;&gt; Output prediction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opportunities</a:t>
            </a:r>
            <a:endParaRPr/>
          </a:p>
        </p:txBody>
      </p:sp>
      <p:sp>
        <p:nvSpPr>
          <p:cNvPr id="201" name="Google Shape;201;p26"/>
          <p:cNvSpPr txBox="1"/>
          <p:nvPr>
            <p:ph idx="1" type="body"/>
          </p:nvPr>
        </p:nvSpPr>
        <p:spPr>
          <a:xfrm>
            <a:off x="727650" y="2062350"/>
            <a:ext cx="7688700" cy="29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225"/>
              <a:t>Google Translate recognizes languages and translates with online connection using their servers</a:t>
            </a:r>
            <a:endParaRPr sz="122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225"/>
              <a:t>OpenAI’s Whisper model uses a language recognition module before translating audio data</a:t>
            </a:r>
            <a:endParaRPr sz="122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225"/>
              <a:t>Customer support and call centers where the language has to be identified from the user’s words in order to call an appropriate human interpreter and redirect the conversation</a:t>
            </a:r>
            <a:endParaRPr sz="122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225"/>
              <a:t>Language recognition robust to dialects and accents differences to preserve cultural heritage</a:t>
            </a:r>
            <a:endParaRPr sz="122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225"/>
              <a:t>Language independent interaction with IoT devices in places where multiple languages are spoken on a daily basis, such as voice assistants in airports or train stations</a:t>
            </a:r>
            <a:endParaRPr sz="122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22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225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225"/>
          </a:p>
        </p:txBody>
      </p:sp>
      <p:pic>
        <p:nvPicPr>
          <p:cNvPr id="202" name="Google Shape;20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0575" y="659400"/>
            <a:ext cx="5088949" cy="120276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6"/>
          <p:cNvSpPr/>
          <p:nvPr/>
        </p:nvSpPr>
        <p:spPr>
          <a:xfrm>
            <a:off x="4647660" y="731418"/>
            <a:ext cx="648000" cy="1020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p26"/>
          <p:cNvSpPr txBox="1"/>
          <p:nvPr/>
        </p:nvSpPr>
        <p:spPr>
          <a:xfrm>
            <a:off x="5898728" y="1456400"/>
            <a:ext cx="1060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Whisper AI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privacy: tackling with the potential issues</a:t>
            </a:r>
            <a:endParaRPr/>
          </a:p>
        </p:txBody>
      </p:sp>
      <p:sp>
        <p:nvSpPr>
          <p:cNvPr id="210" name="Google Shape;210;p27"/>
          <p:cNvSpPr txBox="1"/>
          <p:nvPr>
            <p:ph idx="1" type="body"/>
          </p:nvPr>
        </p:nvSpPr>
        <p:spPr>
          <a:xfrm>
            <a:off x="729450" y="2078875"/>
            <a:ext cx="7688700" cy="25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Absence of personally identifiable data: </a:t>
            </a:r>
            <a:r>
              <a:rPr lang="en"/>
              <a:t>speakers were warned to talk about something without mentioning personally identifiable or sensitive information, such as addresses, private names, banking information, sensitive life info, etc.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This is needed to avoid the potential harm of reverse engineering dataset information from the model’s inference predictions.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To save the recordings and use them for model training, </a:t>
            </a:r>
            <a:r>
              <a:rPr b="1" lang="en"/>
              <a:t>consent must be given.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Requirements for the audio samples quality: clear speech with few interruptions and no </a:t>
            </a:r>
            <a:r>
              <a:rPr lang="en"/>
              <a:t>onomatopoeic</a:t>
            </a:r>
            <a:r>
              <a:rPr lang="en"/>
              <a:t> sounds or highly noisy environment.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729450" y="1318650"/>
            <a:ext cx="7688400" cy="12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44"/>
              <a:t>A project made by:</a:t>
            </a:r>
            <a:endParaRPr b="0" sz="204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44"/>
              <a:t>Simone Giampà</a:t>
            </a:r>
            <a:endParaRPr sz="304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44"/>
              <a:t>Claudio Galimberti</a:t>
            </a:r>
            <a:endParaRPr sz="3044"/>
          </a:p>
        </p:txBody>
      </p:sp>
      <p:sp>
        <p:nvSpPr>
          <p:cNvPr id="95" name="Google Shape;95;p14"/>
          <p:cNvSpPr txBox="1"/>
          <p:nvPr>
            <p:ph idx="4294967295" type="body"/>
          </p:nvPr>
        </p:nvSpPr>
        <p:spPr>
          <a:xfrm>
            <a:off x="729450" y="2956750"/>
            <a:ext cx="6723900" cy="17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Special thanks to the contributors to the dataset collection: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Simone, Claudio, Elena, Sofia, Rita, Paolo, Lorenzo, Francesco, Gabriele, Alessandro, Guia, Elisa, Josephine, Thiago, Donia, Omar, Chiara, Angela, Lorenzo, Stefano, Martina, Andrea, Davide, Elisa, Paolo, Bob, GioPizzi, PDVG, HumanSafari, Andrea Lorenzon, Yotobi, Synergo,  RealEngineering, RealScience, and many other documentarists, teachers, interviewers and youtubers.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 with the project</a:t>
            </a:r>
            <a:endParaRPr/>
          </a:p>
        </p:txBody>
      </p:sp>
      <p:sp>
        <p:nvSpPr>
          <p:cNvPr id="101" name="Google Shape;101;p15"/>
          <p:cNvSpPr/>
          <p:nvPr/>
        </p:nvSpPr>
        <p:spPr>
          <a:xfrm>
            <a:off x="469700" y="1978850"/>
            <a:ext cx="893100" cy="770100"/>
          </a:xfrm>
          <a:prstGeom prst="homePlate">
            <a:avLst>
              <a:gd fmla="val 17988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15"/>
          <p:cNvSpPr/>
          <p:nvPr/>
        </p:nvSpPr>
        <p:spPr>
          <a:xfrm>
            <a:off x="1225000" y="1978850"/>
            <a:ext cx="1070400" cy="770100"/>
          </a:xfrm>
          <a:prstGeom prst="chevron">
            <a:avLst>
              <a:gd fmla="val 1751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1402300" y="2079150"/>
            <a:ext cx="893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 Light"/>
                <a:ea typeface="Raleway Light"/>
                <a:cs typeface="Raleway Light"/>
                <a:sym typeface="Raleway Light"/>
              </a:rPr>
              <a:t>Step 1</a:t>
            </a:r>
            <a:endParaRPr sz="1000"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 Light"/>
                <a:ea typeface="Raleway Light"/>
                <a:cs typeface="Raleway Light"/>
                <a:sym typeface="Raleway Light"/>
              </a:rPr>
              <a:t>Setup HW</a:t>
            </a:r>
            <a:endParaRPr sz="10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2155100" y="1978850"/>
            <a:ext cx="1070400" cy="770100"/>
          </a:xfrm>
          <a:prstGeom prst="chevron">
            <a:avLst>
              <a:gd fmla="val 1751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3085175" y="1978850"/>
            <a:ext cx="1070400" cy="770100"/>
          </a:xfrm>
          <a:prstGeom prst="chevron">
            <a:avLst>
              <a:gd fmla="val 1751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" name="Google Shape;106;p15"/>
          <p:cNvSpPr/>
          <p:nvPr/>
        </p:nvSpPr>
        <p:spPr>
          <a:xfrm>
            <a:off x="4017800" y="1978850"/>
            <a:ext cx="1070400" cy="770100"/>
          </a:xfrm>
          <a:prstGeom prst="chevron">
            <a:avLst>
              <a:gd fmla="val 1751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" name="Google Shape;107;p15"/>
          <p:cNvSpPr/>
          <p:nvPr/>
        </p:nvSpPr>
        <p:spPr>
          <a:xfrm>
            <a:off x="4945350" y="1978850"/>
            <a:ext cx="1070400" cy="770100"/>
          </a:xfrm>
          <a:prstGeom prst="chevron">
            <a:avLst>
              <a:gd fmla="val 1751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" name="Google Shape;108;p15"/>
          <p:cNvSpPr/>
          <p:nvPr/>
        </p:nvSpPr>
        <p:spPr>
          <a:xfrm>
            <a:off x="5880500" y="1978850"/>
            <a:ext cx="1070400" cy="770100"/>
          </a:xfrm>
          <a:prstGeom prst="chevron">
            <a:avLst>
              <a:gd fmla="val 1751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15"/>
          <p:cNvSpPr/>
          <p:nvPr/>
        </p:nvSpPr>
        <p:spPr>
          <a:xfrm>
            <a:off x="6805525" y="1978850"/>
            <a:ext cx="1070400" cy="770100"/>
          </a:xfrm>
          <a:prstGeom prst="chevron">
            <a:avLst>
              <a:gd fmla="val 1751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15"/>
          <p:cNvSpPr/>
          <p:nvPr/>
        </p:nvSpPr>
        <p:spPr>
          <a:xfrm>
            <a:off x="7743200" y="1978850"/>
            <a:ext cx="1070400" cy="770100"/>
          </a:xfrm>
          <a:prstGeom prst="chevron">
            <a:avLst>
              <a:gd fmla="val 1751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2295400" y="2040650"/>
            <a:ext cx="789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 Light"/>
                <a:ea typeface="Raleway Light"/>
                <a:cs typeface="Raleway Light"/>
                <a:sym typeface="Raleway Light"/>
              </a:rPr>
              <a:t>Step 2</a:t>
            </a:r>
            <a:endParaRPr sz="1000"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 Light"/>
                <a:ea typeface="Raleway Light"/>
                <a:cs typeface="Raleway Light"/>
                <a:sym typeface="Raleway Light"/>
              </a:rPr>
              <a:t>Data Collection</a:t>
            </a:r>
            <a:endParaRPr sz="10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3085175" y="2009850"/>
            <a:ext cx="1070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 Light"/>
                <a:ea typeface="Raleway Light"/>
                <a:cs typeface="Raleway Light"/>
                <a:sym typeface="Raleway Light"/>
              </a:rPr>
              <a:t>Step 3</a:t>
            </a:r>
            <a:br>
              <a:rPr lang="en" sz="1000"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en" sz="1000">
                <a:latin typeface="Raleway Light"/>
                <a:ea typeface="Raleway Light"/>
                <a:cs typeface="Raleway Light"/>
                <a:sym typeface="Raleway Light"/>
              </a:rPr>
              <a:t>Features &amp; Data Preprocessing</a:t>
            </a:r>
            <a:endParaRPr sz="10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4036400" y="2040650"/>
            <a:ext cx="1033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 Light"/>
                <a:ea typeface="Raleway Light"/>
                <a:cs typeface="Raleway Light"/>
                <a:sym typeface="Raleway Light"/>
              </a:rPr>
              <a:t>Step 4</a:t>
            </a:r>
            <a:br>
              <a:rPr lang="en" sz="1000"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en" sz="1000">
                <a:latin typeface="Raleway Light"/>
                <a:ea typeface="Raleway Light"/>
                <a:cs typeface="Raleway Light"/>
                <a:sym typeface="Raleway Light"/>
              </a:rPr>
              <a:t>Model Training</a:t>
            </a:r>
            <a:endParaRPr sz="10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5080100" y="2040650"/>
            <a:ext cx="789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 Light"/>
                <a:ea typeface="Raleway Light"/>
                <a:cs typeface="Raleway Light"/>
                <a:sym typeface="Raleway Light"/>
              </a:rPr>
              <a:t>Step 5</a:t>
            </a:r>
            <a:br>
              <a:rPr lang="en" sz="1000"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en" sz="1000">
                <a:latin typeface="Raleway Light"/>
                <a:ea typeface="Raleway Light"/>
                <a:cs typeface="Raleway Light"/>
                <a:sym typeface="Raleway Light"/>
              </a:rPr>
              <a:t>Model Evaluation</a:t>
            </a:r>
            <a:endParaRPr sz="10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5899100" y="2040650"/>
            <a:ext cx="1033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 Light"/>
                <a:ea typeface="Raleway Light"/>
                <a:cs typeface="Raleway Light"/>
                <a:sym typeface="Raleway Light"/>
              </a:rPr>
              <a:t>Step 6</a:t>
            </a:r>
            <a:endParaRPr sz="1000"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 Light"/>
                <a:ea typeface="Raleway Light"/>
                <a:cs typeface="Raleway Light"/>
                <a:sym typeface="Raleway Light"/>
              </a:rPr>
              <a:t>TFLite conversion</a:t>
            </a:r>
            <a:endParaRPr sz="10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6824125" y="2040650"/>
            <a:ext cx="113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 Light"/>
                <a:ea typeface="Raleway Light"/>
                <a:cs typeface="Raleway Light"/>
                <a:sym typeface="Raleway Light"/>
              </a:rPr>
              <a:t>Step 7</a:t>
            </a:r>
            <a:endParaRPr sz="1000"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 Light"/>
                <a:ea typeface="Raleway Light"/>
                <a:cs typeface="Raleway Light"/>
                <a:sym typeface="Raleway Light"/>
              </a:rPr>
              <a:t>TFMIcro export and PTQ</a:t>
            </a:r>
            <a:endParaRPr sz="10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7825100" y="1963700"/>
            <a:ext cx="98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 Light"/>
                <a:ea typeface="Raleway Light"/>
                <a:cs typeface="Raleway Light"/>
                <a:sym typeface="Raleway Light"/>
              </a:rPr>
              <a:t>Step 8</a:t>
            </a:r>
            <a:endParaRPr sz="1000"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 Light"/>
                <a:ea typeface="Raleway Light"/>
                <a:cs typeface="Raleway Light"/>
                <a:sym typeface="Raleway Light"/>
              </a:rPr>
              <a:t>Model inference on Arduino</a:t>
            </a:r>
            <a:endParaRPr sz="10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387800" y="2117600"/>
            <a:ext cx="893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 Light"/>
                <a:ea typeface="Raleway Light"/>
                <a:cs typeface="Raleway Light"/>
                <a:sym typeface="Raleway Light"/>
              </a:rPr>
              <a:t>Project Definition</a:t>
            </a:r>
            <a:endParaRPr sz="10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731475" y="3026050"/>
            <a:ext cx="77691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44654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444654"/>
                </a:solidFill>
                <a:latin typeface="Lato"/>
                <a:ea typeface="Lato"/>
                <a:cs typeface="Lato"/>
                <a:sym typeface="Lato"/>
              </a:rPr>
              <a:t>Step 1: hardware construction and arduino libraries setup</a:t>
            </a:r>
            <a:endParaRPr sz="1300">
              <a:solidFill>
                <a:srgbClr val="444654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44654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444654"/>
                </a:solidFill>
                <a:latin typeface="Lato"/>
                <a:ea typeface="Lato"/>
                <a:cs typeface="Lato"/>
                <a:sym typeface="Lato"/>
              </a:rPr>
              <a:t>Step 2: dataset collection with the device</a:t>
            </a:r>
            <a:endParaRPr sz="1300">
              <a:solidFill>
                <a:srgbClr val="444654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44654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444654"/>
                </a:solidFill>
                <a:latin typeface="Lato"/>
                <a:ea typeface="Lato"/>
                <a:cs typeface="Lato"/>
                <a:sym typeface="Lato"/>
              </a:rPr>
              <a:t>Step 3: MFCC features engineering and data preprocessing pipeline</a:t>
            </a:r>
            <a:endParaRPr sz="1300">
              <a:solidFill>
                <a:srgbClr val="444654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44654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444654"/>
                </a:solidFill>
                <a:latin typeface="Lato"/>
                <a:ea typeface="Lato"/>
                <a:cs typeface="Lato"/>
                <a:sym typeface="Lato"/>
              </a:rPr>
              <a:t>Step 4: CNN models training</a:t>
            </a:r>
            <a:endParaRPr sz="1300">
              <a:solidFill>
                <a:srgbClr val="444654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44654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444654"/>
                </a:solidFill>
                <a:latin typeface="Lato"/>
                <a:ea typeface="Lato"/>
                <a:cs typeface="Lato"/>
                <a:sym typeface="Lato"/>
              </a:rPr>
              <a:t>Step 5: Model evaluation on test sets</a:t>
            </a:r>
            <a:endParaRPr sz="1300">
              <a:solidFill>
                <a:srgbClr val="444654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44654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444654"/>
                </a:solidFill>
                <a:latin typeface="Lato"/>
                <a:ea typeface="Lato"/>
                <a:cs typeface="Lato"/>
                <a:sym typeface="Lato"/>
              </a:rPr>
              <a:t>Step 6: Conversion to TFLite and post training quantization</a:t>
            </a:r>
            <a:endParaRPr sz="1300">
              <a:solidFill>
                <a:srgbClr val="444654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44654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444654"/>
                </a:solidFill>
                <a:latin typeface="Lato"/>
                <a:ea typeface="Lato"/>
                <a:cs typeface="Lato"/>
                <a:sym typeface="Lato"/>
              </a:rPr>
              <a:t>Step 7: Export to TFMicro and Tensor allocation and model setup</a:t>
            </a:r>
            <a:endParaRPr sz="1300">
              <a:solidFill>
                <a:srgbClr val="444654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44654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444654"/>
                </a:solidFill>
                <a:latin typeface="Lato"/>
                <a:ea typeface="Lato"/>
                <a:cs typeface="Lato"/>
                <a:sym typeface="Lato"/>
              </a:rPr>
              <a:t>Step 8: Inference on the device with Arduino and TFMicro Framework</a:t>
            </a:r>
            <a:endParaRPr sz="1300">
              <a:solidFill>
                <a:srgbClr val="44465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definition</a:t>
            </a:r>
            <a:endParaRPr/>
          </a:p>
        </p:txBody>
      </p:sp>
      <p:sp>
        <p:nvSpPr>
          <p:cNvPr id="125" name="Google Shape;125;p16"/>
          <p:cNvSpPr txBox="1"/>
          <p:nvPr>
            <p:ph idx="1" type="body"/>
          </p:nvPr>
        </p:nvSpPr>
        <p:spPr>
          <a:xfrm>
            <a:off x="729450" y="2078875"/>
            <a:ext cx="7688700" cy="27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Objective of the project</a:t>
            </a:r>
            <a:r>
              <a:rPr lang="en"/>
              <a:t>: develop a system that is able to recognize in which </a:t>
            </a:r>
            <a:r>
              <a:rPr lang="en"/>
              <a:t>language</a:t>
            </a:r>
            <a:r>
              <a:rPr lang="en"/>
              <a:t> is a person speaking a person using a </a:t>
            </a:r>
            <a:r>
              <a:rPr lang="en"/>
              <a:t>short</a:t>
            </a:r>
            <a:r>
              <a:rPr lang="en"/>
              <a:t> recording of </a:t>
            </a:r>
            <a:r>
              <a:rPr lang="en"/>
              <a:t>voice audio.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TFMicro framework</a:t>
            </a:r>
            <a:r>
              <a:rPr lang="en"/>
              <a:t> used:</a:t>
            </a:r>
            <a:r>
              <a:rPr b="1" lang="en"/>
              <a:t> the approach followed </a:t>
            </a:r>
            <a:r>
              <a:rPr lang="en"/>
              <a:t>is the most “customizable” one. We trained a convolutional neural network in python with Tensorflow, then</a:t>
            </a:r>
            <a:r>
              <a:rPr lang="en"/>
              <a:t> converted it to a Tensorflow Lite model using its Converter and finally exported it to a C byte array included in the Arduino code.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Edge Impulse:</a:t>
            </a:r>
            <a:r>
              <a:rPr lang="en"/>
              <a:t> this </a:t>
            </a:r>
            <a:r>
              <a:rPr lang="en"/>
              <a:t>approach </a:t>
            </a:r>
            <a:r>
              <a:rPr b="1" lang="en"/>
              <a:t>wasn’t feasible</a:t>
            </a:r>
            <a:r>
              <a:rPr lang="en"/>
              <a:t> because of the lack of customizability that it offered and that our project required. One of the main problem we faced was the pre processing part, that required a lot of computing power and the free version of the service supported only 20 minutes of CPU power, which wasn’t enough for our experiments.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Device setup, construction and utility</a:t>
            </a:r>
            <a:endParaRPr/>
          </a:p>
        </p:txBody>
      </p:sp>
      <p:sp>
        <p:nvSpPr>
          <p:cNvPr id="131" name="Google Shape;131;p17"/>
          <p:cNvSpPr txBox="1"/>
          <p:nvPr>
            <p:ph idx="1" type="body"/>
          </p:nvPr>
        </p:nvSpPr>
        <p:spPr>
          <a:xfrm>
            <a:off x="598550" y="1913238"/>
            <a:ext cx="5607600" cy="25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development of an </a:t>
            </a:r>
            <a:r>
              <a:rPr b="1" lang="en"/>
              <a:t>hardware device</a:t>
            </a:r>
            <a:r>
              <a:rPr lang="en"/>
              <a:t> was done to have a </a:t>
            </a:r>
            <a:r>
              <a:rPr b="1" lang="en"/>
              <a:t>ready-to-use</a:t>
            </a:r>
            <a:r>
              <a:rPr lang="en"/>
              <a:t> and </a:t>
            </a:r>
            <a:r>
              <a:rPr b="1" lang="en"/>
              <a:t>versatile tool</a:t>
            </a:r>
            <a:r>
              <a:rPr lang="en"/>
              <a:t> to record the audio everywhere, and also to have a </a:t>
            </a:r>
            <a:r>
              <a:rPr b="1" lang="en"/>
              <a:t>more </a:t>
            </a:r>
            <a:r>
              <a:rPr b="1" lang="en"/>
              <a:t>practical experience</a:t>
            </a:r>
            <a:r>
              <a:rPr lang="en"/>
              <a:t> and to put into work some of the skills acquired in previous courses. </a:t>
            </a:r>
            <a:br>
              <a:rPr lang="en"/>
            </a:br>
            <a:r>
              <a:rPr lang="en"/>
              <a:t>The hardware device proved to be very useful also for the </a:t>
            </a:r>
            <a:r>
              <a:rPr b="1" lang="en"/>
              <a:t>inference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598550" y="3256225"/>
            <a:ext cx="3255900" cy="16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HW is composed of a soldered circuit board to which are placed: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eriod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Arduino connectors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eriod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LCD display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eriod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Micro SD card reader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eriod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Push button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eriod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Portable batteries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3" name="Google Shape;133;p17"/>
          <p:cNvPicPr preferRelativeResize="0"/>
          <p:nvPr/>
        </p:nvPicPr>
        <p:blipFill rotWithShape="1">
          <a:blip r:embed="rId3">
            <a:alphaModFix/>
          </a:blip>
          <a:srcRect b="17363" l="0" r="0" t="13623"/>
          <a:stretch/>
        </p:blipFill>
        <p:spPr>
          <a:xfrm>
            <a:off x="6137575" y="1932450"/>
            <a:ext cx="2881775" cy="264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 recordings data collection: setup</a:t>
            </a:r>
            <a:endParaRPr/>
          </a:p>
        </p:txBody>
      </p:sp>
      <p:sp>
        <p:nvSpPr>
          <p:cNvPr id="139" name="Google Shape;139;p18"/>
          <p:cNvSpPr txBox="1"/>
          <p:nvPr>
            <p:ph idx="1" type="body"/>
          </p:nvPr>
        </p:nvSpPr>
        <p:spPr>
          <a:xfrm>
            <a:off x="729450" y="1781925"/>
            <a:ext cx="7688700" cy="16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800"/>
              <a:t>Acquisition </a:t>
            </a:r>
            <a:endParaRPr b="1" sz="6800"/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5200"/>
              <a:t>Entirely done using the arduino microphone sensor.</a:t>
            </a:r>
            <a:endParaRPr sz="52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200"/>
              <a:t>One minute audio recordings of a random topic that people talked about.</a:t>
            </a:r>
            <a:endParaRPr sz="52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200"/>
              <a:t>Dataset improvement by asking people to provide whatsapp audio and </a:t>
            </a:r>
            <a:r>
              <a:rPr lang="en" sz="5200"/>
              <a:t>recording</a:t>
            </a:r>
            <a:r>
              <a:rPr lang="en" sz="5200"/>
              <a:t> youtube conversations.</a:t>
            </a:r>
            <a:endParaRPr sz="52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200"/>
              <a:t>The recordings are saved in the micro SD card and then imported in the python environment.</a:t>
            </a:r>
            <a:endParaRPr/>
          </a:p>
        </p:txBody>
      </p:sp>
      <p:sp>
        <p:nvSpPr>
          <p:cNvPr id="140" name="Google Shape;140;p18"/>
          <p:cNvSpPr txBox="1"/>
          <p:nvPr/>
        </p:nvSpPr>
        <p:spPr>
          <a:xfrm>
            <a:off x="727650" y="3472050"/>
            <a:ext cx="76887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Training-Validation-Test split</a:t>
            </a:r>
            <a:endParaRPr b="1"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Overlapping sliding windows of data extracted from 1 minute audio samples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Splitting based on the speaker: 75% training 25% validation split approximately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validation set contains only unseen data so that the accuracy values are more representative of the model’s general understanding.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/>
          <p:nvPr>
            <p:ph type="title"/>
          </p:nvPr>
        </p:nvSpPr>
        <p:spPr>
          <a:xfrm>
            <a:off x="727650" y="594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 recordings data collection: the fun part</a:t>
            </a:r>
            <a:endParaRPr/>
          </a:p>
        </p:txBody>
      </p:sp>
      <p:pic>
        <p:nvPicPr>
          <p:cNvPr id="146" name="Google Shape;14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500" y="1190050"/>
            <a:ext cx="1815875" cy="242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6252" y="1130075"/>
            <a:ext cx="1815875" cy="2421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2350" y="1838475"/>
            <a:ext cx="2240970" cy="298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 rotWithShape="1">
          <a:blip r:embed="rId6">
            <a:alphaModFix/>
          </a:blip>
          <a:srcRect b="12357" l="0" r="0" t="0"/>
          <a:stretch/>
        </p:blipFill>
        <p:spPr>
          <a:xfrm>
            <a:off x="727650" y="2854375"/>
            <a:ext cx="1815874" cy="211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98526" y="2534875"/>
            <a:ext cx="1866024" cy="248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73685" y="1103011"/>
            <a:ext cx="1948466" cy="259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for speech recognition: MFCC</a:t>
            </a:r>
            <a:endParaRPr/>
          </a:p>
        </p:txBody>
      </p:sp>
      <p:sp>
        <p:nvSpPr>
          <p:cNvPr id="157" name="Google Shape;157;p20"/>
          <p:cNvSpPr txBox="1"/>
          <p:nvPr>
            <p:ph idx="1" type="body"/>
          </p:nvPr>
        </p:nvSpPr>
        <p:spPr>
          <a:xfrm>
            <a:off x="344450" y="2006250"/>
            <a:ext cx="5853900" cy="26565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MFCC stands for </a:t>
            </a:r>
            <a:r>
              <a:rPr b="1" lang="en"/>
              <a:t>Mel-Frequency-Cepstral-Coefficient</a:t>
            </a:r>
            <a:r>
              <a:rPr lang="en"/>
              <a:t> and they are a feature extraction technique in speech and audio processing. They are extremely useful as features and as a method for efficient dimensionality reduction.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term “Mel” refers to </a:t>
            </a:r>
            <a:r>
              <a:rPr b="1" lang="en"/>
              <a:t>Mel scale</a:t>
            </a:r>
            <a:r>
              <a:rPr lang="en"/>
              <a:t>,  which is a perceptual scale of pitches that is more aligned with the way humans hear sounds. It is used to convert linear frequency scale of audio signals into a logarithmic scale that approximates human auditory perception.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Cepstral Coefficients</a:t>
            </a:r>
            <a:r>
              <a:rPr lang="en"/>
              <a:t>: a mathematical technique representing the short-term power spectrum of a signal. Cepstral coefficients highlight the </a:t>
            </a:r>
            <a:r>
              <a:rPr b="1" lang="en"/>
              <a:t>characteristics of the human speech</a:t>
            </a:r>
            <a:r>
              <a:rPr lang="en"/>
              <a:t>, such as the timbre and pitch.</a:t>
            </a:r>
            <a:endParaRPr/>
          </a:p>
        </p:txBody>
      </p:sp>
      <p:pic>
        <p:nvPicPr>
          <p:cNvPr id="158" name="Google Shape;15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8350" y="2006250"/>
            <a:ext cx="2848974" cy="2608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 data preprocessing and its main challenge</a:t>
            </a:r>
            <a:endParaRPr/>
          </a:p>
        </p:txBody>
      </p:sp>
      <p:sp>
        <p:nvSpPr>
          <p:cNvPr id="164" name="Google Shape;164;p21"/>
          <p:cNvSpPr txBox="1"/>
          <p:nvPr>
            <p:ph idx="1" type="body"/>
          </p:nvPr>
        </p:nvSpPr>
        <p:spPr>
          <a:xfrm>
            <a:off x="729450" y="2078875"/>
            <a:ext cx="7688700" cy="27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represented one of the main challenge of the project and it’s the discriminant for the </a:t>
            </a:r>
            <a:r>
              <a:rPr lang="en"/>
              <a:t>selection</a:t>
            </a:r>
            <a:r>
              <a:rPr i="1" lang="en"/>
              <a:t> </a:t>
            </a:r>
            <a:r>
              <a:rPr lang="en"/>
              <a:t>of the approach that we actually used.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Preprocessing audio samples with the same exact code in C++ for arduino and Python for the neural network training is a mandatory requirement since the preprocessing has to be unique.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It is required to have the same exact preprocessing pipeline in order to avoid discrepancies in the features computation on two different target platforms.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Extreme memory optimization in the C++ code for the audio preprocessing is employed in order to maximize the audio length for inference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